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9"/>
  </p:notesMasterIdLst>
  <p:handoutMasterIdLst>
    <p:handoutMasterId r:id="rId30"/>
  </p:handoutMasterIdLst>
  <p:sldIdLst>
    <p:sldId id="256" r:id="rId2"/>
    <p:sldId id="297" r:id="rId3"/>
    <p:sldId id="257" r:id="rId4"/>
    <p:sldId id="282" r:id="rId5"/>
    <p:sldId id="265" r:id="rId6"/>
    <p:sldId id="264" r:id="rId7"/>
    <p:sldId id="270" r:id="rId8"/>
    <p:sldId id="266" r:id="rId9"/>
    <p:sldId id="271" r:id="rId10"/>
    <p:sldId id="291" r:id="rId11"/>
    <p:sldId id="272" r:id="rId12"/>
    <p:sldId id="298" r:id="rId13"/>
    <p:sldId id="299" r:id="rId14"/>
    <p:sldId id="300" r:id="rId15"/>
    <p:sldId id="293" r:id="rId16"/>
    <p:sldId id="295" r:id="rId17"/>
    <p:sldId id="296" r:id="rId18"/>
    <p:sldId id="258" r:id="rId19"/>
    <p:sldId id="259" r:id="rId20"/>
    <p:sldId id="260" r:id="rId21"/>
    <p:sldId id="262" r:id="rId22"/>
    <p:sldId id="285" r:id="rId23"/>
    <p:sldId id="287" r:id="rId24"/>
    <p:sldId id="288" r:id="rId25"/>
    <p:sldId id="286" r:id="rId26"/>
    <p:sldId id="289" r:id="rId27"/>
    <p:sldId id="290" r:id="rId28"/>
  </p:sldIdLst>
  <p:sldSz cx="12192000" cy="6858000"/>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awson, William D" initials="LWD" lastIdx="1" clrIdx="0">
    <p:extLst>
      <p:ext uri="{19B8F6BF-5375-455C-9EA6-DF929625EA0E}">
        <p15:presenceInfo xmlns:p15="http://schemas.microsoft.com/office/powerpoint/2012/main" userId="S::William.D.Lawson@ttu.edu::e3c07e8b-12a0-4ed0-b85d-199e29ce004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howGuides="1">
      <p:cViewPr varScale="1">
        <p:scale>
          <a:sx n="73" d="100"/>
          <a:sy n="73" d="100"/>
        </p:scale>
        <p:origin x="72" y="3605"/>
      </p:cViewPr>
      <p:guideLst>
        <p:guide orient="horz" pos="2160"/>
        <p:guide pos="3840"/>
      </p:guideLst>
    </p:cSldViewPr>
  </p:slideViewPr>
  <p:notesTextViewPr>
    <p:cViewPr>
      <p:scale>
        <a:sx n="100" d="100"/>
        <a:sy n="100" d="100"/>
      </p:scale>
      <p:origin x="0" y="0"/>
    </p:cViewPr>
  </p:notesTextViewPr>
  <p:sorterViewPr>
    <p:cViewPr>
      <p:scale>
        <a:sx n="90" d="100"/>
        <a:sy n="90" d="100"/>
      </p:scale>
      <p:origin x="0" y="0"/>
    </p:cViewPr>
  </p:sorterViewPr>
  <p:notesViewPr>
    <p:cSldViewPr showGuides="1">
      <p:cViewPr varScale="1">
        <p:scale>
          <a:sx n="90" d="100"/>
          <a:sy n="90" d="100"/>
        </p:scale>
        <p:origin x="4022" y="58"/>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handoutMaster" Target="handoutMasters/handoutMaster1.xml"/><Relationship Id="rId35" Type="http://schemas.openxmlformats.org/officeDocument/2006/relationships/tableStyles" Target="tableStyles.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lvl1pPr>
          </a:lstStyle>
          <a:p>
            <a:r>
              <a:rPr lang="en-US" dirty="0"/>
              <a:t>CE 4200</a:t>
            </a:r>
          </a:p>
          <a:p>
            <a:r>
              <a:rPr lang="en-US" sz="1100" dirty="0"/>
              <a:t>PROFESSIONAL ENGINEERING PRACTICE ISSUES</a:t>
            </a:r>
          </a:p>
        </p:txBody>
      </p:sp>
      <p:sp>
        <p:nvSpPr>
          <p:cNvPr id="3" name="Date Placeholder 2"/>
          <p:cNvSpPr>
            <a:spLocks noGrp="1"/>
          </p:cNvSpPr>
          <p:nvPr>
            <p:ph type="dt" sz="quarter" idx="1"/>
          </p:nvPr>
        </p:nvSpPr>
        <p:spPr>
          <a:xfrm>
            <a:off x="4143587" y="0"/>
            <a:ext cx="3169920" cy="480060"/>
          </a:xfrm>
          <a:prstGeom prst="rect">
            <a:avLst/>
          </a:prstGeom>
        </p:spPr>
        <p:txBody>
          <a:bodyPr vert="horz" lIns="96661" tIns="48331" rIns="96661" bIns="48331" rtlCol="0"/>
          <a:lstStyle>
            <a:lvl1pPr algn="r">
              <a:defRPr sz="1300"/>
            </a:lvl1pPr>
          </a:lstStyle>
          <a:p>
            <a:r>
              <a:rPr lang="en-US" dirty="0"/>
              <a:t>LECTURE 1 NOTES</a:t>
            </a:r>
          </a:p>
        </p:txBody>
      </p:sp>
      <p:sp>
        <p:nvSpPr>
          <p:cNvPr id="4" name="Footer Placeholder 3"/>
          <p:cNvSpPr>
            <a:spLocks noGrp="1"/>
          </p:cNvSpPr>
          <p:nvPr>
            <p:ph type="ftr" sz="quarter" idx="2"/>
          </p:nvPr>
        </p:nvSpPr>
        <p:spPr>
          <a:xfrm>
            <a:off x="0" y="9119474"/>
            <a:ext cx="3169920" cy="480060"/>
          </a:xfrm>
          <a:prstGeom prst="rect">
            <a:avLst/>
          </a:prstGeom>
        </p:spPr>
        <p:txBody>
          <a:bodyPr vert="horz" lIns="96661" tIns="48331" rIns="96661" bIns="48331" rtlCol="0" anchor="b"/>
          <a:lstStyle>
            <a:lvl1pPr algn="l">
              <a:defRPr sz="1300"/>
            </a:lvl1pPr>
          </a:lstStyle>
          <a:p>
            <a:r>
              <a:rPr lang="en-US" dirty="0"/>
              <a:t>Spring 2022 SEMESTER</a:t>
            </a:r>
          </a:p>
        </p:txBody>
      </p:sp>
      <p:sp>
        <p:nvSpPr>
          <p:cNvPr id="5" name="Slide Number Placeholder 4"/>
          <p:cNvSpPr>
            <a:spLocks noGrp="1"/>
          </p:cNvSpPr>
          <p:nvPr>
            <p:ph type="sldNum" sz="quarter" idx="3"/>
          </p:nvPr>
        </p:nvSpPr>
        <p:spPr>
          <a:xfrm>
            <a:off x="4143587" y="9119474"/>
            <a:ext cx="3169920" cy="480060"/>
          </a:xfrm>
          <a:prstGeom prst="rect">
            <a:avLst/>
          </a:prstGeom>
        </p:spPr>
        <p:txBody>
          <a:bodyPr vert="horz" lIns="96661" tIns="48331" rIns="96661" bIns="48331" rtlCol="0" anchor="b"/>
          <a:lstStyle>
            <a:lvl1pPr algn="r">
              <a:defRPr sz="1300"/>
            </a:lvl1pPr>
          </a:lstStyle>
          <a:p>
            <a:r>
              <a:rPr lang="en-US" dirty="0"/>
              <a:t>PAGE </a:t>
            </a:r>
            <a:fld id="{F289D860-8676-4CFF-B874-29F99D451A83}" type="slidenum">
              <a:rPr lang="en-US" smtClean="0"/>
              <a:pPr/>
              <a:t>‹#›</a:t>
            </a:fld>
            <a:endParaRPr lang="en-US" dirty="0"/>
          </a:p>
        </p:txBody>
      </p:sp>
    </p:spTree>
    <p:extLst>
      <p:ext uri="{BB962C8B-B14F-4D97-AF65-F5344CB8AC3E}">
        <p14:creationId xmlns:p14="http://schemas.microsoft.com/office/powerpoint/2010/main" val="26822813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794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4143375" y="0"/>
            <a:ext cx="3170238" cy="479425"/>
          </a:xfrm>
          <a:prstGeom prst="rect">
            <a:avLst/>
          </a:prstGeom>
        </p:spPr>
        <p:txBody>
          <a:bodyPr vert="horz" lIns="91440" tIns="45720" rIns="91440" bIns="45720" rtlCol="0"/>
          <a:lstStyle>
            <a:lvl1pPr algn="r">
              <a:defRPr sz="1200"/>
            </a:lvl1pPr>
          </a:lstStyle>
          <a:p>
            <a:fld id="{2E2C5725-BB5B-45BD-B770-FE94C3299584}" type="datetimeFigureOut">
              <a:rPr lang="en-US" smtClean="0"/>
              <a:pPr/>
              <a:t>1/11/2022</a:t>
            </a:fld>
            <a:endParaRPr lang="en-US"/>
          </a:p>
        </p:txBody>
      </p:sp>
      <p:sp>
        <p:nvSpPr>
          <p:cNvPr id="4" name="Slide Image Placeholder 3"/>
          <p:cNvSpPr>
            <a:spLocks noGrp="1" noRot="1" noChangeAspect="1"/>
          </p:cNvSpPr>
          <p:nvPr>
            <p:ph type="sldImg" idx="2"/>
          </p:nvPr>
        </p:nvSpPr>
        <p:spPr>
          <a:xfrm>
            <a:off x="457200" y="720725"/>
            <a:ext cx="6400800" cy="36004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31838" y="4560888"/>
            <a:ext cx="5851525" cy="431958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20188"/>
            <a:ext cx="3170238" cy="479425"/>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4143375" y="9120188"/>
            <a:ext cx="3170238" cy="479425"/>
          </a:xfrm>
          <a:prstGeom prst="rect">
            <a:avLst/>
          </a:prstGeom>
        </p:spPr>
        <p:txBody>
          <a:bodyPr vert="horz" lIns="91440" tIns="45720" rIns="91440" bIns="45720" rtlCol="0" anchor="b"/>
          <a:lstStyle>
            <a:lvl1pPr algn="r">
              <a:defRPr sz="1200"/>
            </a:lvl1pPr>
          </a:lstStyle>
          <a:p>
            <a:fld id="{BBBDB549-3C82-488B-9B77-61AC65278EF9}" type="slidenum">
              <a:rPr lang="en-US" smtClean="0"/>
              <a:pPr/>
              <a:t>‹#›</a:t>
            </a:fld>
            <a:endParaRPr lang="en-US"/>
          </a:p>
        </p:txBody>
      </p:sp>
    </p:spTree>
    <p:extLst>
      <p:ext uri="{BB962C8B-B14F-4D97-AF65-F5344CB8AC3E}">
        <p14:creationId xmlns:p14="http://schemas.microsoft.com/office/powerpoint/2010/main" val="15399993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BBDB549-3C82-488B-9B77-61AC65278EF9}" type="slidenum">
              <a:rPr lang="en-US" smtClean="0"/>
              <a:pPr/>
              <a:t>1</a:t>
            </a:fld>
            <a:endParaRPr lang="en-US"/>
          </a:p>
        </p:txBody>
      </p:sp>
    </p:spTree>
    <p:extLst>
      <p:ext uri="{BB962C8B-B14F-4D97-AF65-F5344CB8AC3E}">
        <p14:creationId xmlns:p14="http://schemas.microsoft.com/office/powerpoint/2010/main" val="2283392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BBDB549-3C82-488B-9B77-61AC65278EF9}" type="slidenum">
              <a:rPr lang="en-US" smtClean="0"/>
              <a:pPr/>
              <a:t>24</a:t>
            </a:fld>
            <a:endParaRPr lang="en-US"/>
          </a:p>
        </p:txBody>
      </p:sp>
    </p:spTree>
    <p:extLst>
      <p:ext uri="{BB962C8B-B14F-4D97-AF65-F5344CB8AC3E}">
        <p14:creationId xmlns:p14="http://schemas.microsoft.com/office/powerpoint/2010/main" val="38247802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BBDB549-3C82-488B-9B77-61AC65278EF9}" type="slidenum">
              <a:rPr lang="en-US" smtClean="0"/>
              <a:pPr/>
              <a:t>27</a:t>
            </a:fld>
            <a:endParaRPr lang="en-US"/>
          </a:p>
        </p:txBody>
      </p:sp>
    </p:spTree>
    <p:extLst>
      <p:ext uri="{BB962C8B-B14F-4D97-AF65-F5344CB8AC3E}">
        <p14:creationId xmlns:p14="http://schemas.microsoft.com/office/powerpoint/2010/main" val="27764469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86E1233-F46C-485A-A0B7-ED76BE8ECB85}" type="datetimeFigureOut">
              <a:rPr lang="en-US" smtClean="0"/>
              <a:pPr/>
              <a:t>1/11/2022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7F8E52E-F725-474A-BC80-8ECD2C330047}"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86E1233-F46C-485A-A0B7-ED76BE8ECB85}" type="datetimeFigureOut">
              <a:rPr lang="en-US" smtClean="0"/>
              <a:pPr/>
              <a:t>1/11/2022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7F8E52E-F725-474A-BC80-8ECD2C330047}"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86E1233-F46C-485A-A0B7-ED76BE8ECB85}" type="datetimeFigureOut">
              <a:rPr lang="en-US" smtClean="0"/>
              <a:pPr/>
              <a:t>1/11/2022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7F8E52E-F725-474A-BC80-8ECD2C330047}"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86E1233-F46C-485A-A0B7-ED76BE8ECB85}" type="datetimeFigureOut">
              <a:rPr lang="en-US" smtClean="0"/>
              <a:pPr/>
              <a:t>1/11/2022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7F8E52E-F725-474A-BC80-8ECD2C330047}"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86E1233-F46C-485A-A0B7-ED76BE8ECB85}" type="datetimeFigureOut">
              <a:rPr lang="en-US" smtClean="0"/>
              <a:pPr/>
              <a:t>1/11/2022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7F8E52E-F725-474A-BC80-8ECD2C330047}"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86E1233-F46C-485A-A0B7-ED76BE8ECB85}" type="datetimeFigureOut">
              <a:rPr lang="en-US" smtClean="0"/>
              <a:pPr/>
              <a:t>1/11/2022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7F8E52E-F725-474A-BC80-8ECD2C330047}"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86E1233-F46C-485A-A0B7-ED76BE8ECB85}" type="datetimeFigureOut">
              <a:rPr lang="en-US" smtClean="0"/>
              <a:pPr/>
              <a:t>1/11/2022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7F8E52E-F725-474A-BC80-8ECD2C330047}"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86E1233-F46C-485A-A0B7-ED76BE8ECB85}" type="datetimeFigureOut">
              <a:rPr lang="en-US" smtClean="0"/>
              <a:pPr/>
              <a:t>1/11/2022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7F8E52E-F725-474A-BC80-8ECD2C330047}"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86E1233-F46C-485A-A0B7-ED76BE8ECB85}" type="datetimeFigureOut">
              <a:rPr lang="en-US" smtClean="0"/>
              <a:pPr/>
              <a:t>1/11/2022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7F8E52E-F725-474A-BC80-8ECD2C330047}"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86E1233-F46C-485A-A0B7-ED76BE8ECB85}" type="datetimeFigureOut">
              <a:rPr lang="en-US" smtClean="0"/>
              <a:pPr/>
              <a:t>1/11/2022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7F8E52E-F725-474A-BC80-8ECD2C330047}"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86E1233-F46C-485A-A0B7-ED76BE8ECB85}" type="datetimeFigureOut">
              <a:rPr lang="en-US" smtClean="0"/>
              <a:pPr/>
              <a:t>1/11/2022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7F8E52E-F725-474A-BC80-8ECD2C330047}"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86E1233-F46C-485A-A0B7-ED76BE8ECB85}" type="datetimeFigureOut">
              <a:rPr lang="en-US" smtClean="0"/>
              <a:pPr/>
              <a:t>1/11/2022</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7F8E52E-F725-474A-BC80-8ECD2C330047}"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hyperlink" Target="http://scienceline.org/2009/11/internet-based-cognitive-behavioral-therapy-is-a-new-option-for-depression/" TargetMode="Externa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0"/>
                <a:lumOff val="100000"/>
              </a:schemeClr>
            </a:gs>
            <a:gs pos="35000">
              <a:schemeClr val="accent1">
                <a:lumMod val="0"/>
                <a:lumOff val="100000"/>
              </a:schemeClr>
            </a:gs>
            <a:gs pos="100000">
              <a:schemeClr val="accent1">
                <a:lumMod val="100000"/>
              </a:schemeClr>
            </a:gs>
          </a:gsLst>
          <a:path path="circle">
            <a:fillToRect l="50000" t="-80000" r="50000" b="180000"/>
          </a:path>
          <a:tileRect/>
        </a:gra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2209800" y="1600201"/>
            <a:ext cx="7772400" cy="1470025"/>
          </a:xfrm>
        </p:spPr>
        <p:txBody>
          <a:bodyPr>
            <a:normAutofit fontScale="90000"/>
          </a:bodyPr>
          <a:lstStyle/>
          <a:p>
            <a:r>
              <a:rPr lang="en-US" sz="9800" b="1" dirty="0"/>
              <a:t>CE 4200</a:t>
            </a:r>
            <a:br>
              <a:rPr lang="en-US" b="1" dirty="0"/>
            </a:br>
            <a:r>
              <a:rPr lang="en-US" sz="4000" b="1" dirty="0"/>
              <a:t>Professional Engineering Practice Issues</a:t>
            </a:r>
            <a:endParaRPr lang="en-US" b="1" dirty="0"/>
          </a:p>
        </p:txBody>
      </p:sp>
      <p:sp>
        <p:nvSpPr>
          <p:cNvPr id="3" name="Subtitle 2"/>
          <p:cNvSpPr>
            <a:spLocks noGrp="1"/>
          </p:cNvSpPr>
          <p:nvPr>
            <p:ph type="subTitle" idx="1"/>
          </p:nvPr>
        </p:nvSpPr>
        <p:spPr/>
        <p:txBody>
          <a:bodyPr/>
          <a:lstStyle/>
          <a:p>
            <a:r>
              <a:rPr lang="en-US" dirty="0">
                <a:solidFill>
                  <a:schemeClr val="tx1"/>
                </a:solidFill>
              </a:rPr>
              <a:t>Spring 2022 Semester</a:t>
            </a:r>
          </a:p>
          <a:p>
            <a:r>
              <a:rPr lang="en-US" dirty="0">
                <a:solidFill>
                  <a:schemeClr val="tx1"/>
                </a:solidFill>
              </a:rPr>
              <a:t>William D. Lawson, P.E., Ph.D.</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6000" b="1" dirty="0"/>
              <a:t>CEBOK3</a:t>
            </a:r>
          </a:p>
        </p:txBody>
      </p:sp>
      <p:sp>
        <p:nvSpPr>
          <p:cNvPr id="3" name="Content Placeholder 2"/>
          <p:cNvSpPr>
            <a:spLocks noGrp="1"/>
          </p:cNvSpPr>
          <p:nvPr>
            <p:ph idx="1"/>
          </p:nvPr>
        </p:nvSpPr>
        <p:spPr>
          <a:xfrm>
            <a:off x="5257800" y="1524000"/>
            <a:ext cx="6019800" cy="4525963"/>
          </a:xfrm>
        </p:spPr>
        <p:txBody>
          <a:bodyPr>
            <a:normAutofit/>
          </a:bodyPr>
          <a:lstStyle/>
          <a:p>
            <a:pPr>
              <a:buFont typeface="Wingdings" panose="05000000000000000000" pitchFamily="2" charset="2"/>
              <a:buChar char="§"/>
            </a:pPr>
            <a:r>
              <a:rPr lang="en-US" dirty="0"/>
              <a:t>Published</a:t>
            </a:r>
            <a:r>
              <a:rPr lang="en-US" sz="3600" dirty="0"/>
              <a:t> Mar 2019</a:t>
            </a:r>
          </a:p>
          <a:p>
            <a:pPr>
              <a:buFont typeface="Wingdings" panose="05000000000000000000" pitchFamily="2" charset="2"/>
              <a:buChar char="§"/>
            </a:pPr>
            <a:r>
              <a:rPr lang="en-US" sz="3600" dirty="0"/>
              <a:t>Compliant </a:t>
            </a:r>
            <a:r>
              <a:rPr lang="en-US" dirty="0"/>
              <a:t>with</a:t>
            </a:r>
            <a:r>
              <a:rPr lang="en-US" sz="3600" dirty="0"/>
              <a:t> 2016-17 </a:t>
            </a:r>
            <a:r>
              <a:rPr lang="en-US" dirty="0"/>
              <a:t>and later </a:t>
            </a:r>
            <a:r>
              <a:rPr lang="en-US" sz="3600" dirty="0"/>
              <a:t>ABET Program Objectives</a:t>
            </a:r>
          </a:p>
          <a:p>
            <a:pPr>
              <a:buFont typeface="Wingdings" panose="05000000000000000000" pitchFamily="2" charset="2"/>
              <a:buChar char="§"/>
            </a:pPr>
            <a:r>
              <a:rPr lang="en-US" sz="3600" dirty="0"/>
              <a:t>21 Learning Outcomes</a:t>
            </a:r>
          </a:p>
          <a:p>
            <a:pPr>
              <a:buFont typeface="Wingdings" panose="05000000000000000000" pitchFamily="2" charset="2"/>
              <a:buChar char="§"/>
            </a:pPr>
            <a:r>
              <a:rPr lang="en-US" sz="3600" dirty="0"/>
              <a:t>Cognitive </a:t>
            </a:r>
            <a:r>
              <a:rPr lang="en-US" dirty="0"/>
              <a:t>and</a:t>
            </a:r>
            <a:r>
              <a:rPr lang="en-US" sz="3600" dirty="0"/>
              <a:t> Affective levels of achievement</a:t>
            </a:r>
          </a:p>
          <a:p>
            <a:pPr>
              <a:buFont typeface="Wingdings" panose="05000000000000000000" pitchFamily="2" charset="2"/>
              <a:buChar char="§"/>
            </a:pPr>
            <a:endParaRPr lang="en-US" sz="3600" dirty="0"/>
          </a:p>
        </p:txBody>
      </p:sp>
      <p:pic>
        <p:nvPicPr>
          <p:cNvPr id="4" name="Picture 3">
            <a:extLst>
              <a:ext uri="{FF2B5EF4-FFF2-40B4-BE49-F238E27FC236}">
                <a16:creationId xmlns:a16="http://schemas.microsoft.com/office/drawing/2014/main" id="{3640BFEB-4AF0-46A9-A077-C6DED1C323C9}"/>
              </a:ext>
            </a:extLst>
          </p:cNvPr>
          <p:cNvPicPr>
            <a:picLocks noChangeAspect="1"/>
          </p:cNvPicPr>
          <p:nvPr/>
        </p:nvPicPr>
        <p:blipFill>
          <a:blip r:embed="rId2"/>
          <a:stretch>
            <a:fillRect/>
          </a:stretch>
        </p:blipFill>
        <p:spPr>
          <a:xfrm>
            <a:off x="1371600" y="1524000"/>
            <a:ext cx="3471836" cy="4572000"/>
          </a:xfrm>
          <a:prstGeom prst="rect">
            <a:avLst/>
          </a:prstGeom>
        </p:spPr>
      </p:pic>
    </p:spTree>
    <p:extLst>
      <p:ext uri="{BB962C8B-B14F-4D97-AF65-F5344CB8AC3E}">
        <p14:creationId xmlns:p14="http://schemas.microsoft.com/office/powerpoint/2010/main" val="239662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CEBOK3 Outcomes</a:t>
            </a:r>
            <a:br>
              <a:rPr lang="en-US" dirty="0"/>
            </a:br>
            <a:r>
              <a:rPr lang="en-US" sz="2200" dirty="0"/>
              <a:t>Civil Engineering Body of Knowledge for the 21</a:t>
            </a:r>
            <a:r>
              <a:rPr lang="en-US" sz="2200" baseline="30000" dirty="0"/>
              <a:t>st</a:t>
            </a:r>
            <a:r>
              <a:rPr lang="en-US" sz="2200" dirty="0"/>
              <a:t> Century</a:t>
            </a:r>
            <a:endParaRPr lang="en-US" dirty="0"/>
          </a:p>
        </p:txBody>
      </p:sp>
      <p:pic>
        <p:nvPicPr>
          <p:cNvPr id="4" name="Picture 3">
            <a:extLst>
              <a:ext uri="{FF2B5EF4-FFF2-40B4-BE49-F238E27FC236}">
                <a16:creationId xmlns:a16="http://schemas.microsoft.com/office/drawing/2014/main" id="{C8F8BB40-109E-4644-8F19-F6091E30A1A4}"/>
              </a:ext>
            </a:extLst>
          </p:cNvPr>
          <p:cNvPicPr>
            <a:picLocks noChangeAspect="1"/>
          </p:cNvPicPr>
          <p:nvPr/>
        </p:nvPicPr>
        <p:blipFill>
          <a:blip r:embed="rId2"/>
          <a:stretch>
            <a:fillRect/>
          </a:stretch>
        </p:blipFill>
        <p:spPr>
          <a:xfrm>
            <a:off x="2053211" y="1524000"/>
            <a:ext cx="8085579" cy="502920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74638"/>
            <a:ext cx="8229600" cy="1554162"/>
          </a:xfrm>
        </p:spPr>
        <p:txBody>
          <a:bodyPr>
            <a:noAutofit/>
          </a:bodyPr>
          <a:lstStyle/>
          <a:p>
            <a:pPr algn="l"/>
            <a:r>
              <a:rPr lang="en-US" u="sng" dirty="0"/>
              <a:t>Example 1.2</a:t>
            </a:r>
            <a:br>
              <a:rPr lang="en-US" dirty="0"/>
            </a:br>
            <a:r>
              <a:rPr lang="en-US" sz="3200" dirty="0">
                <a:latin typeface="Arial Narrow" panose="020B0606020202030204" pitchFamily="34" charset="0"/>
              </a:rPr>
              <a:t>CEBOK3 </a:t>
            </a:r>
            <a:r>
              <a:rPr lang="en-US" sz="3200" b="1" dirty="0"/>
              <a:t>Professional Responsibilities</a:t>
            </a:r>
          </a:p>
        </p:txBody>
      </p:sp>
      <p:sp>
        <p:nvSpPr>
          <p:cNvPr id="3" name="Content Placeholder 2"/>
          <p:cNvSpPr>
            <a:spLocks noGrp="1"/>
          </p:cNvSpPr>
          <p:nvPr>
            <p:ph idx="1"/>
          </p:nvPr>
        </p:nvSpPr>
        <p:spPr>
          <a:xfrm>
            <a:off x="2133600" y="2286000"/>
            <a:ext cx="8153400" cy="3733800"/>
          </a:xfrm>
        </p:spPr>
        <p:txBody>
          <a:bodyPr>
            <a:noAutofit/>
          </a:bodyPr>
          <a:lstStyle/>
          <a:p>
            <a:pPr marL="514350" indent="-514350">
              <a:buFont typeface="+mj-lt"/>
              <a:buAutoNum type="arabicPeriod"/>
            </a:pPr>
            <a:r>
              <a:rPr lang="en-US" dirty="0"/>
              <a:t>Domain (cognitive or affective)</a:t>
            </a:r>
          </a:p>
          <a:p>
            <a:pPr marL="514350" indent="-514350">
              <a:buFont typeface="+mj-lt"/>
              <a:buAutoNum type="arabicPeriod"/>
            </a:pPr>
            <a:r>
              <a:rPr lang="en-US" dirty="0"/>
              <a:t>Level of achievement (SIX levels, Bloom’s taxonomy)</a:t>
            </a:r>
          </a:p>
          <a:p>
            <a:pPr marL="514350" indent="-514350">
              <a:buFont typeface="+mj-lt"/>
              <a:buAutoNum type="arabicPeriod"/>
            </a:pPr>
            <a:r>
              <a:rPr lang="en-US" dirty="0"/>
              <a:t>Demonstrated ability (note the verb)</a:t>
            </a:r>
          </a:p>
          <a:p>
            <a:pPr marL="514350" indent="-514350">
              <a:buFont typeface="+mj-lt"/>
              <a:buAutoNum type="arabicPeriod"/>
            </a:pPr>
            <a:r>
              <a:rPr lang="en-US" dirty="0"/>
              <a:t>Typical pathway (expert status, for licensure, for undergraduate study)</a:t>
            </a:r>
          </a:p>
        </p:txBody>
      </p:sp>
      <p:pic>
        <p:nvPicPr>
          <p:cNvPr id="4" name="Picture 3">
            <a:extLst>
              <a:ext uri="{FF2B5EF4-FFF2-40B4-BE49-F238E27FC236}">
                <a16:creationId xmlns:a16="http://schemas.microsoft.com/office/drawing/2014/main" id="{A7DF1A23-0A82-446E-B010-15E9CC228492}"/>
              </a:ext>
            </a:extLst>
          </p:cNvPr>
          <p:cNvPicPr>
            <a:picLocks noChangeAspect="1"/>
          </p:cNvPicPr>
          <p:nvPr/>
        </p:nvPicPr>
        <p:blipFill rotWithShape="1">
          <a:blip r:embed="rId2"/>
          <a:srcRect t="8573" b="25705"/>
          <a:stretch/>
        </p:blipFill>
        <p:spPr>
          <a:xfrm>
            <a:off x="8305800" y="381001"/>
            <a:ext cx="2476190" cy="1752601"/>
          </a:xfrm>
          <a:prstGeom prst="rect">
            <a:avLst/>
          </a:prstGeom>
        </p:spPr>
      </p:pic>
    </p:spTree>
    <p:extLst>
      <p:ext uri="{BB962C8B-B14F-4D97-AF65-F5344CB8AC3E}">
        <p14:creationId xmlns:p14="http://schemas.microsoft.com/office/powerpoint/2010/main" val="4439348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67000"/>
              </a:schemeClr>
            </a:gs>
            <a:gs pos="48000">
              <a:schemeClr val="accent1">
                <a:lumMod val="97000"/>
                <a:lumOff val="3000"/>
              </a:schemeClr>
            </a:gs>
            <a:gs pos="100000">
              <a:schemeClr val="accent1">
                <a:lumMod val="60000"/>
                <a:lumOff val="40000"/>
              </a:schemeClr>
            </a:gs>
          </a:gsLst>
          <a:lin ang="16200000" scaled="1"/>
        </a:gra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ED762C1-A8E7-43E2-8007-E79CB355E61E}"/>
              </a:ext>
            </a:extLst>
          </p:cNvPr>
          <p:cNvPicPr>
            <a:picLocks noChangeAspect="1"/>
          </p:cNvPicPr>
          <p:nvPr/>
        </p:nvPicPr>
        <p:blipFill>
          <a:blip r:embed="rId2"/>
          <a:stretch>
            <a:fillRect/>
          </a:stretch>
        </p:blipFill>
        <p:spPr>
          <a:xfrm>
            <a:off x="2986311" y="228600"/>
            <a:ext cx="6219378" cy="6400800"/>
          </a:xfrm>
          <a:prstGeom prst="rect">
            <a:avLst/>
          </a:prstGeom>
        </p:spPr>
      </p:pic>
    </p:spTree>
    <p:extLst>
      <p:ext uri="{BB962C8B-B14F-4D97-AF65-F5344CB8AC3E}">
        <p14:creationId xmlns:p14="http://schemas.microsoft.com/office/powerpoint/2010/main" val="11827545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67000"/>
              </a:schemeClr>
            </a:gs>
            <a:gs pos="48000">
              <a:schemeClr val="accent1">
                <a:lumMod val="97000"/>
                <a:lumOff val="3000"/>
              </a:schemeClr>
            </a:gs>
            <a:gs pos="100000">
              <a:schemeClr val="accent1">
                <a:lumMod val="60000"/>
                <a:lumOff val="40000"/>
              </a:schemeClr>
            </a:gs>
          </a:gsLst>
          <a:lin ang="16200000" scaled="1"/>
        </a:gra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8B08C0A-F18D-48A1-97EB-60329508E48F}"/>
              </a:ext>
            </a:extLst>
          </p:cNvPr>
          <p:cNvPicPr>
            <a:picLocks noChangeAspect="1"/>
          </p:cNvPicPr>
          <p:nvPr/>
        </p:nvPicPr>
        <p:blipFill>
          <a:blip r:embed="rId2"/>
          <a:stretch>
            <a:fillRect/>
          </a:stretch>
        </p:blipFill>
        <p:spPr>
          <a:xfrm>
            <a:off x="2417419" y="228600"/>
            <a:ext cx="7357163" cy="6400800"/>
          </a:xfrm>
          <a:prstGeom prst="rect">
            <a:avLst/>
          </a:prstGeom>
        </p:spPr>
      </p:pic>
    </p:spTree>
    <p:extLst>
      <p:ext uri="{BB962C8B-B14F-4D97-AF65-F5344CB8AC3E}">
        <p14:creationId xmlns:p14="http://schemas.microsoft.com/office/powerpoint/2010/main" val="39519890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Where This Course Fits In</a:t>
            </a:r>
          </a:p>
        </p:txBody>
      </p:sp>
      <p:pic>
        <p:nvPicPr>
          <p:cNvPr id="1026" name="Picture 2" descr="Image result for the junk draw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8400" y="1295400"/>
            <a:ext cx="7315200" cy="4881234"/>
          </a:xfrm>
          <a:prstGeom prst="rect">
            <a:avLst/>
          </a:prstGeom>
          <a:noFill/>
          <a:ln>
            <a:solidFill>
              <a:schemeClr val="tx1">
                <a:lumMod val="85000"/>
                <a:lumOff val="15000"/>
              </a:schemeClr>
            </a:solidFill>
          </a:ln>
          <a:extLst>
            <a:ext uri="{909E8E84-426E-40DD-AFC4-6F175D3DCCD1}">
              <a14:hiddenFill xmlns:a14="http://schemas.microsoft.com/office/drawing/2010/main">
                <a:solidFill>
                  <a:srgbClr val="FFFFFF"/>
                </a:solidFill>
              </a14:hiddenFill>
            </a:ext>
          </a:extLst>
        </p:spPr>
      </p:pic>
      <p:sp>
        <p:nvSpPr>
          <p:cNvPr id="5" name="Rectangle 4"/>
          <p:cNvSpPr/>
          <p:nvPr/>
        </p:nvSpPr>
        <p:spPr>
          <a:xfrm rot="16200000">
            <a:off x="8827218" y="4964982"/>
            <a:ext cx="2282163" cy="276999"/>
          </a:xfrm>
          <a:prstGeom prst="rect">
            <a:avLst/>
          </a:prstGeom>
        </p:spPr>
        <p:txBody>
          <a:bodyPr wrap="none">
            <a:spAutoFit/>
          </a:bodyPr>
          <a:lstStyle/>
          <a:p>
            <a:r>
              <a:rPr lang="en-US" sz="1200" dirty="0">
                <a:solidFill>
                  <a:schemeClr val="bg1">
                    <a:lumMod val="65000"/>
                  </a:schemeClr>
                </a:solidFill>
              </a:rPr>
              <a:t>http://www.iheartorganizing.com</a:t>
            </a:r>
          </a:p>
        </p:txBody>
      </p:sp>
    </p:spTree>
    <p:extLst>
      <p:ext uri="{BB962C8B-B14F-4D97-AF65-F5344CB8AC3E}">
        <p14:creationId xmlns:p14="http://schemas.microsoft.com/office/powerpoint/2010/main" val="42806386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2">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rot="16200000">
            <a:off x="-457954" y="2972555"/>
            <a:ext cx="6021309" cy="1143000"/>
          </a:xfrm>
        </p:spPr>
        <p:txBody>
          <a:bodyPr>
            <a:normAutofit fontScale="90000"/>
          </a:bodyPr>
          <a:lstStyle/>
          <a:p>
            <a:r>
              <a:rPr lang="en-US" dirty="0"/>
              <a:t>Civil Engineering Curriculum</a:t>
            </a:r>
          </a:p>
        </p:txBody>
      </p:sp>
      <p:pic>
        <p:nvPicPr>
          <p:cNvPr id="4" name="Picture 3"/>
          <p:cNvPicPr>
            <a:picLocks noChangeAspect="1"/>
          </p:cNvPicPr>
          <p:nvPr/>
        </p:nvPicPr>
        <p:blipFill>
          <a:blip r:embed="rId2"/>
          <a:stretch>
            <a:fillRect/>
          </a:stretch>
        </p:blipFill>
        <p:spPr>
          <a:xfrm>
            <a:off x="4876800" y="152400"/>
            <a:ext cx="5102550" cy="6629400"/>
          </a:xfrm>
          <a:prstGeom prst="rect">
            <a:avLst/>
          </a:prstGeom>
          <a:ln>
            <a:solidFill>
              <a:srgbClr val="C00000"/>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40523437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6">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rot="16200000">
            <a:off x="-1562100" y="2857500"/>
            <a:ext cx="6248400" cy="1143000"/>
          </a:xfrm>
        </p:spPr>
        <p:txBody>
          <a:bodyPr>
            <a:normAutofit fontScale="90000"/>
          </a:bodyPr>
          <a:lstStyle/>
          <a:p>
            <a:pPr algn="l"/>
            <a:r>
              <a:rPr lang="en-US" dirty="0">
                <a:solidFill>
                  <a:schemeClr val="bg1"/>
                </a:solidFill>
              </a:rPr>
              <a:t>Assignment 1:</a:t>
            </a:r>
            <a:br>
              <a:rPr lang="en-US" dirty="0">
                <a:solidFill>
                  <a:schemeClr val="bg1"/>
                </a:solidFill>
              </a:rPr>
            </a:br>
            <a:r>
              <a:rPr lang="en-US" sz="3100" dirty="0">
                <a:solidFill>
                  <a:schemeClr val="bg1"/>
                </a:solidFill>
              </a:rPr>
              <a:t>Compare DEMP vs. BOK3E</a:t>
            </a:r>
            <a:br>
              <a:rPr lang="en-US" sz="3100" dirty="0">
                <a:solidFill>
                  <a:schemeClr val="bg1"/>
                </a:solidFill>
              </a:rPr>
            </a:br>
            <a:endParaRPr lang="en-US" sz="3100" dirty="0">
              <a:solidFill>
                <a:schemeClr val="bg1"/>
              </a:solidFill>
            </a:endParaRPr>
          </a:p>
        </p:txBody>
      </p:sp>
      <p:pic>
        <p:nvPicPr>
          <p:cNvPr id="4" name="Picture 3">
            <a:extLst>
              <a:ext uri="{FF2B5EF4-FFF2-40B4-BE49-F238E27FC236}">
                <a16:creationId xmlns:a16="http://schemas.microsoft.com/office/drawing/2014/main" id="{972885E0-1C74-4E1E-9C48-A06745FF867C}"/>
              </a:ext>
            </a:extLst>
          </p:cNvPr>
          <p:cNvPicPr>
            <a:picLocks noChangeAspect="1"/>
          </p:cNvPicPr>
          <p:nvPr/>
        </p:nvPicPr>
        <p:blipFill>
          <a:blip r:embed="rId2"/>
          <a:stretch>
            <a:fillRect/>
          </a:stretch>
        </p:blipFill>
        <p:spPr>
          <a:xfrm rot="20793882">
            <a:off x="3192696" y="156076"/>
            <a:ext cx="7772400" cy="10031955"/>
          </a:xfrm>
          <a:prstGeom prst="rect">
            <a:avLst/>
          </a:prstGeom>
        </p:spPr>
      </p:pic>
    </p:spTree>
    <p:extLst>
      <p:ext uri="{BB962C8B-B14F-4D97-AF65-F5344CB8AC3E}">
        <p14:creationId xmlns:p14="http://schemas.microsoft.com/office/powerpoint/2010/main" val="33668869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0"/>
                <a:lumOff val="100000"/>
              </a:schemeClr>
            </a:gs>
            <a:gs pos="35000">
              <a:schemeClr val="accent1">
                <a:lumMod val="0"/>
                <a:lumOff val="100000"/>
              </a:schemeClr>
            </a:gs>
            <a:gs pos="100000">
              <a:schemeClr val="accent1">
                <a:lumMod val="100000"/>
              </a:schemeClr>
            </a:gs>
          </a:gsLst>
          <a:path path="circle">
            <a:fillToRect l="50000" t="-80000" r="50000" b="180000"/>
          </a:path>
          <a:tileRect/>
        </a:gra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ABOUT THE COURSE</a:t>
            </a:r>
          </a:p>
        </p:txBody>
      </p:sp>
      <p:sp>
        <p:nvSpPr>
          <p:cNvPr id="5" name="Text Placeholder 4"/>
          <p:cNvSpPr>
            <a:spLocks noGrp="1"/>
          </p:cNvSpPr>
          <p:nvPr>
            <p:ph type="body" idx="1"/>
          </p:nvPr>
        </p:nvSpPr>
        <p:spPr/>
        <p:txBody>
          <a:bodyPr>
            <a:normAutofit/>
          </a:bodyPr>
          <a:lstStyle/>
          <a:p>
            <a:r>
              <a:rPr lang="en-US" sz="6000" b="1" dirty="0">
                <a:solidFill>
                  <a:schemeClr val="tx1"/>
                </a:solidFill>
              </a:rPr>
              <a:t>CE 4200</a:t>
            </a:r>
            <a:br>
              <a:rPr lang="en-US" sz="6000" b="1" dirty="0">
                <a:solidFill>
                  <a:schemeClr val="tx1"/>
                </a:solidFill>
              </a:rPr>
            </a:br>
            <a:r>
              <a:rPr lang="en-US" b="1" dirty="0">
                <a:solidFill>
                  <a:schemeClr val="tx1"/>
                </a:solidFill>
              </a:rPr>
              <a:t>Professional Engineering Practice Issues</a:t>
            </a:r>
            <a:endParaRPr lang="en-US" dirty="0">
              <a:solidFill>
                <a:schemeClr val="tx1"/>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905000" y="-3535"/>
            <a:ext cx="8229600" cy="1143000"/>
          </a:xfrm>
        </p:spPr>
        <p:txBody>
          <a:bodyPr/>
          <a:lstStyle/>
          <a:p>
            <a:r>
              <a:rPr lang="en-US" u="sng" dirty="0"/>
              <a:t>F2F &amp; Distance Course Format</a:t>
            </a:r>
          </a:p>
        </p:txBody>
      </p:sp>
      <p:pic>
        <p:nvPicPr>
          <p:cNvPr id="16388" name="Picture 4" descr="Internet-based Cognitive Behavioral Therapy is a New Option for Depression">
            <a:hlinkClick r:id="rId2" tooltip="Internet-based Cognitive Behavioral Therapy is a New Option for Depression"/>
          </p:cNvPr>
          <p:cNvPicPr>
            <a:picLocks noChangeAspect="1" noChangeArrowheads="1"/>
          </p:cNvPicPr>
          <p:nvPr/>
        </p:nvPicPr>
        <p:blipFill rotWithShape="1">
          <a:blip r:embed="rId3" cstate="print"/>
          <a:srcRect l="22018" t="23394" r="4404" b="7600"/>
          <a:stretch/>
        </p:blipFill>
        <p:spPr bwMode="auto">
          <a:xfrm>
            <a:off x="6172200" y="2626023"/>
            <a:ext cx="5029200" cy="3124200"/>
          </a:xfrm>
          <a:prstGeom prst="rect">
            <a:avLst/>
          </a:prstGeom>
          <a:noFill/>
        </p:spPr>
      </p:pic>
      <p:sp>
        <p:nvSpPr>
          <p:cNvPr id="8" name="Content Placeholder 5"/>
          <p:cNvSpPr txBox="1">
            <a:spLocks/>
          </p:cNvSpPr>
          <p:nvPr/>
        </p:nvSpPr>
        <p:spPr>
          <a:xfrm>
            <a:off x="7315200" y="5288296"/>
            <a:ext cx="3124200" cy="574675"/>
          </a:xfrm>
          <a:prstGeom prst="rect">
            <a:avLst/>
          </a:prstGeom>
        </p:spPr>
        <p:txBody>
          <a:bodyPr>
            <a:normAutofit fontScale="775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4000" b="1" dirty="0">
                <a:solidFill>
                  <a:schemeClr val="bg1"/>
                </a:solidFill>
              </a:rPr>
              <a:t>ASYNCHRONOUS</a:t>
            </a:r>
          </a:p>
        </p:txBody>
      </p:sp>
      <p:pic>
        <p:nvPicPr>
          <p:cNvPr id="3" name="Picture 2">
            <a:extLst>
              <a:ext uri="{FF2B5EF4-FFF2-40B4-BE49-F238E27FC236}">
                <a16:creationId xmlns:a16="http://schemas.microsoft.com/office/drawing/2014/main" id="{60015886-4336-4154-AD35-D256A7D70126}"/>
              </a:ext>
            </a:extLst>
          </p:cNvPr>
          <p:cNvPicPr>
            <a:picLocks noChangeAspect="1"/>
          </p:cNvPicPr>
          <p:nvPr/>
        </p:nvPicPr>
        <p:blipFill rotWithShape="1">
          <a:blip r:embed="rId4"/>
          <a:srcRect l="13115"/>
          <a:stretch/>
        </p:blipFill>
        <p:spPr>
          <a:xfrm>
            <a:off x="1066800" y="1708520"/>
            <a:ext cx="5029200" cy="3075025"/>
          </a:xfrm>
          <a:prstGeom prst="rect">
            <a:avLst/>
          </a:prstGeom>
        </p:spPr>
      </p:pic>
      <p:sp>
        <p:nvSpPr>
          <p:cNvPr id="10" name="Content Placeholder 5">
            <a:extLst>
              <a:ext uri="{FF2B5EF4-FFF2-40B4-BE49-F238E27FC236}">
                <a16:creationId xmlns:a16="http://schemas.microsoft.com/office/drawing/2014/main" id="{2DF52F8E-D613-4283-B298-3050F3BCF087}"/>
              </a:ext>
            </a:extLst>
          </p:cNvPr>
          <p:cNvSpPr txBox="1">
            <a:spLocks/>
          </p:cNvSpPr>
          <p:nvPr/>
        </p:nvSpPr>
        <p:spPr>
          <a:xfrm>
            <a:off x="1981200" y="1828800"/>
            <a:ext cx="3124200" cy="574675"/>
          </a:xfrm>
          <a:prstGeom prst="rect">
            <a:avLst/>
          </a:prstGeom>
          <a:solidFill>
            <a:schemeClr val="bg1"/>
          </a:solidFill>
        </p:spPr>
        <p:txBody>
          <a:bodyPr>
            <a:normAutofit fontScale="85000" lnSpcReduction="1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4000" b="1" dirty="0"/>
              <a:t>SYNCHRONOUS</a:t>
            </a:r>
          </a:p>
        </p:txBody>
      </p:sp>
      <p:cxnSp>
        <p:nvCxnSpPr>
          <p:cNvPr id="9" name="Straight Connector 8"/>
          <p:cNvCxnSpPr/>
          <p:nvPr/>
        </p:nvCxnSpPr>
        <p:spPr>
          <a:xfrm flipV="1">
            <a:off x="3009900" y="1708520"/>
            <a:ext cx="6019800" cy="4267200"/>
          </a:xfrm>
          <a:prstGeom prst="line">
            <a:avLst/>
          </a:prstGeom>
          <a:ln w="130175" cmpd="tri">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81C25C0-8AE8-49F0-BE69-674F0BEAD0DF}"/>
              </a:ext>
            </a:extLst>
          </p:cNvPr>
          <p:cNvPicPr>
            <a:picLocks noChangeAspect="1"/>
          </p:cNvPicPr>
          <p:nvPr/>
        </p:nvPicPr>
        <p:blipFill>
          <a:blip r:embed="rId2"/>
          <a:stretch>
            <a:fillRect/>
          </a:stretch>
        </p:blipFill>
        <p:spPr>
          <a:xfrm>
            <a:off x="2194152" y="0"/>
            <a:ext cx="7803696" cy="6858000"/>
          </a:xfrm>
          <a:prstGeom prst="rect">
            <a:avLst/>
          </a:prstGeom>
        </p:spPr>
      </p:pic>
    </p:spTree>
    <p:extLst>
      <p:ext uri="{BB962C8B-B14F-4D97-AF65-F5344CB8AC3E}">
        <p14:creationId xmlns:p14="http://schemas.microsoft.com/office/powerpoint/2010/main" val="14882666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C0000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B4BA83E-7B1B-4435-9DAA-8AFE249A0B3E}"/>
              </a:ext>
            </a:extLst>
          </p:cNvPr>
          <p:cNvPicPr>
            <a:picLocks noChangeAspect="1"/>
          </p:cNvPicPr>
          <p:nvPr/>
        </p:nvPicPr>
        <p:blipFill>
          <a:blip r:embed="rId2"/>
          <a:stretch>
            <a:fillRect/>
          </a:stretch>
        </p:blipFill>
        <p:spPr>
          <a:xfrm rot="20820159">
            <a:off x="2209800" y="-615978"/>
            <a:ext cx="7772400" cy="10063958"/>
          </a:xfrm>
          <a:prstGeom prst="rect">
            <a:avLst/>
          </a:prstGeom>
          <a:ln>
            <a:solidFill>
              <a:schemeClr val="tx1"/>
            </a:solidFill>
          </a:ln>
          <a:effectLst>
            <a:outerShdw blurRad="50800" dist="38100" dir="2700000" algn="tl" rotWithShape="0">
              <a:prstClr val="black">
                <a:alpha val="40000"/>
              </a:prstClr>
            </a:outerShdw>
          </a:effec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2">
            <a:lumMod val="50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009B431-3B88-466B-91FE-A79C3B3A1329}"/>
              </a:ext>
            </a:extLst>
          </p:cNvPr>
          <p:cNvPicPr>
            <a:picLocks noChangeAspect="1"/>
          </p:cNvPicPr>
          <p:nvPr/>
        </p:nvPicPr>
        <p:blipFill>
          <a:blip r:embed="rId2"/>
          <a:stretch>
            <a:fillRect/>
          </a:stretch>
        </p:blipFill>
        <p:spPr>
          <a:xfrm rot="20772657">
            <a:off x="2720259" y="-146322"/>
            <a:ext cx="7772400" cy="10977729"/>
          </a:xfrm>
          <a:prstGeom prst="rect">
            <a:avLst/>
          </a:prstGeom>
          <a:ln>
            <a:solidFill>
              <a:schemeClr val="tx1"/>
            </a:solidFill>
          </a:ln>
          <a:effectLst>
            <a:outerShdw blurRad="50800" dist="38100" dir="2700000" algn="tl" rotWithShape="0">
              <a:prstClr val="black">
                <a:alpha val="40000"/>
              </a:prstClr>
            </a:outerShdw>
          </a:effec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accent4">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990818" y="5410200"/>
            <a:ext cx="8229600" cy="1143000"/>
          </a:xfrm>
        </p:spPr>
        <p:txBody>
          <a:bodyPr/>
          <a:lstStyle/>
          <a:p>
            <a:r>
              <a:rPr lang="en-US" b="1" dirty="0">
                <a:solidFill>
                  <a:schemeClr val="bg1"/>
                </a:solidFill>
                <a:effectLst>
                  <a:outerShdw blurRad="38100" dist="38100" dir="2700000" algn="tl">
                    <a:srgbClr val="000000">
                      <a:alpha val="43137"/>
                    </a:srgbClr>
                  </a:outerShdw>
                </a:effectLst>
                <a:latin typeface="Arial Black" pitchFamily="34" charset="0"/>
              </a:rPr>
              <a:t>Textbooks</a:t>
            </a:r>
          </a:p>
        </p:txBody>
      </p:sp>
      <p:sp>
        <p:nvSpPr>
          <p:cNvPr id="5" name="Title 1"/>
          <p:cNvSpPr txBox="1">
            <a:spLocks/>
          </p:cNvSpPr>
          <p:nvPr/>
        </p:nvSpPr>
        <p:spPr>
          <a:xfrm>
            <a:off x="1971582" y="-172424"/>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b="1" dirty="0">
                <a:solidFill>
                  <a:schemeClr val="bg1"/>
                </a:solidFill>
                <a:effectLst>
                  <a:outerShdw blurRad="38100" dist="38100" dir="2700000" algn="tl">
                    <a:srgbClr val="000000">
                      <a:alpha val="43137"/>
                    </a:srgbClr>
                  </a:outerShdw>
                </a:effectLst>
                <a:latin typeface="Arial Black" pitchFamily="34" charset="0"/>
              </a:rPr>
              <a:t>1               2                3</a:t>
            </a:r>
          </a:p>
        </p:txBody>
      </p:sp>
      <p:sp>
        <p:nvSpPr>
          <p:cNvPr id="6" name="Title 1"/>
          <p:cNvSpPr txBox="1">
            <a:spLocks/>
          </p:cNvSpPr>
          <p:nvPr/>
        </p:nvSpPr>
        <p:spPr>
          <a:xfrm>
            <a:off x="1971582" y="4564024"/>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a:solidFill>
                  <a:srgbClr val="FFFF00"/>
                </a:solidFill>
                <a:latin typeface="Arial Black" pitchFamily="34" charset="0"/>
              </a:rPr>
              <a:t>free           </a:t>
            </a:r>
            <a:r>
              <a:rPr lang="en-US" dirty="0" err="1">
                <a:solidFill>
                  <a:srgbClr val="FFFF00"/>
                </a:solidFill>
                <a:latin typeface="Arial Black" pitchFamily="34" charset="0"/>
              </a:rPr>
              <a:t>free</a:t>
            </a:r>
            <a:r>
              <a:rPr lang="en-US" dirty="0">
                <a:solidFill>
                  <a:srgbClr val="FFFF00"/>
                </a:solidFill>
                <a:latin typeface="Arial Black" pitchFamily="34" charset="0"/>
              </a:rPr>
              <a:t>?          $$$</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53400" y="1167100"/>
            <a:ext cx="2468880" cy="3200400"/>
          </a:xfrm>
          <a:prstGeom prst="rect">
            <a:avLst/>
          </a:prstGeom>
          <a:ln>
            <a:solidFill>
              <a:schemeClr val="tx1"/>
            </a:solidFill>
          </a:ln>
          <a:effectLst>
            <a:outerShdw blurRad="50800" dist="38100" dir="2700000" algn="tl" rotWithShape="0">
              <a:prstClr val="black">
                <a:alpha val="40000"/>
              </a:prstClr>
            </a:outerShdw>
          </a:effectLst>
        </p:spPr>
      </p:pic>
      <p:pic>
        <p:nvPicPr>
          <p:cNvPr id="10" name="Picture 9">
            <a:extLst>
              <a:ext uri="{FF2B5EF4-FFF2-40B4-BE49-F238E27FC236}">
                <a16:creationId xmlns:a16="http://schemas.microsoft.com/office/drawing/2014/main" id="{002CABDD-CDE1-4691-8A9F-248AB0D72056}"/>
              </a:ext>
            </a:extLst>
          </p:cNvPr>
          <p:cNvPicPr>
            <a:picLocks noChangeAspect="1"/>
          </p:cNvPicPr>
          <p:nvPr/>
        </p:nvPicPr>
        <p:blipFill>
          <a:blip r:embed="rId3"/>
          <a:stretch>
            <a:fillRect/>
          </a:stretch>
        </p:blipFill>
        <p:spPr>
          <a:xfrm>
            <a:off x="1676400" y="1168873"/>
            <a:ext cx="2428939" cy="3198627"/>
          </a:xfrm>
          <a:prstGeom prst="rect">
            <a:avLst/>
          </a:prstGeom>
          <a:ln>
            <a:solidFill>
              <a:schemeClr val="tx1"/>
            </a:solidFill>
          </a:ln>
        </p:spPr>
      </p:pic>
      <p:pic>
        <p:nvPicPr>
          <p:cNvPr id="7" name="Picture 6">
            <a:extLst>
              <a:ext uri="{FF2B5EF4-FFF2-40B4-BE49-F238E27FC236}">
                <a16:creationId xmlns:a16="http://schemas.microsoft.com/office/drawing/2014/main" id="{D5515AFC-AECF-4DD3-BCD1-530BF7973535}"/>
              </a:ext>
            </a:extLst>
          </p:cNvPr>
          <p:cNvPicPr>
            <a:picLocks noChangeAspect="1"/>
          </p:cNvPicPr>
          <p:nvPr/>
        </p:nvPicPr>
        <p:blipFill>
          <a:blip r:embed="rId4"/>
          <a:stretch>
            <a:fillRect/>
          </a:stretch>
        </p:blipFill>
        <p:spPr>
          <a:xfrm>
            <a:off x="4856912" y="1167100"/>
            <a:ext cx="2478175" cy="3200400"/>
          </a:xfrm>
          <a:prstGeom prst="rect">
            <a:avLst/>
          </a:prstGeom>
          <a:ln>
            <a:solidFill>
              <a:schemeClr val="tx1"/>
            </a:solidFill>
          </a:ln>
          <a:effectLst>
            <a:outerShdw blurRad="50800" dist="38100" dir="2700000" algn="tl" rotWithShape="0">
              <a:prstClr val="black">
                <a:alpha val="40000"/>
              </a:prstClr>
            </a:outerShdw>
          </a:effec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Evaluation Process</a:t>
            </a:r>
          </a:p>
        </p:txBody>
      </p:sp>
      <p:pic>
        <p:nvPicPr>
          <p:cNvPr id="4" name="Picture 3"/>
          <p:cNvPicPr>
            <a:picLocks noChangeAspect="1"/>
          </p:cNvPicPr>
          <p:nvPr/>
        </p:nvPicPr>
        <p:blipFill>
          <a:blip r:embed="rId2"/>
          <a:stretch>
            <a:fillRect/>
          </a:stretch>
        </p:blipFill>
        <p:spPr>
          <a:xfrm>
            <a:off x="2438400" y="1524001"/>
            <a:ext cx="7315200" cy="4389119"/>
          </a:xfrm>
          <a:prstGeom prst="rect">
            <a:avLst/>
          </a:prstGeom>
        </p:spPr>
      </p:pic>
    </p:spTree>
    <p:extLst>
      <p:ext uri="{BB962C8B-B14F-4D97-AF65-F5344CB8AC3E}">
        <p14:creationId xmlns:p14="http://schemas.microsoft.com/office/powerpoint/2010/main" val="29212345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905000" y="92108"/>
            <a:ext cx="8229600"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b="1" dirty="0">
                <a:effectLst>
                  <a:outerShdw blurRad="38100" dist="38100" dir="2700000" algn="tl">
                    <a:srgbClr val="000000">
                      <a:alpha val="43137"/>
                    </a:srgbClr>
                  </a:outerShdw>
                </a:effectLst>
                <a:latin typeface="Arial Black" pitchFamily="34" charset="0"/>
              </a:rPr>
              <a:t>ANALYSIS/ REFLECTION ASSIGMENTS</a:t>
            </a:r>
          </a:p>
        </p:txBody>
      </p:sp>
      <p:sp>
        <p:nvSpPr>
          <p:cNvPr id="6" name="Content Placeholder 5"/>
          <p:cNvSpPr>
            <a:spLocks noGrp="1"/>
          </p:cNvSpPr>
          <p:nvPr>
            <p:ph sz="half" idx="2"/>
          </p:nvPr>
        </p:nvSpPr>
        <p:spPr>
          <a:xfrm>
            <a:off x="5943600" y="1905001"/>
            <a:ext cx="4495800" cy="4525963"/>
          </a:xfrm>
        </p:spPr>
        <p:txBody>
          <a:bodyPr>
            <a:normAutofit/>
          </a:bodyPr>
          <a:lstStyle/>
          <a:p>
            <a:pPr>
              <a:spcAft>
                <a:spcPts val="600"/>
              </a:spcAft>
            </a:pPr>
            <a:r>
              <a:rPr lang="en-US" sz="2000" b="1" dirty="0"/>
              <a:t>ASCE BODY OF KNOWLEDGE</a:t>
            </a:r>
          </a:p>
          <a:p>
            <a:pPr>
              <a:spcAft>
                <a:spcPts val="600"/>
              </a:spcAft>
            </a:pPr>
            <a:r>
              <a:rPr lang="en-US" sz="2000" b="1" dirty="0"/>
              <a:t>EARLY CAREER GUIDANCE</a:t>
            </a:r>
          </a:p>
          <a:p>
            <a:pPr>
              <a:spcAft>
                <a:spcPts val="600"/>
              </a:spcAft>
            </a:pPr>
            <a:r>
              <a:rPr lang="en-US" sz="2000" b="1" dirty="0"/>
              <a:t>ENGINEERING LICENSURE</a:t>
            </a:r>
          </a:p>
          <a:p>
            <a:pPr>
              <a:spcAft>
                <a:spcPts val="600"/>
              </a:spcAft>
            </a:pPr>
            <a:r>
              <a:rPr lang="en-US" sz="2000" b="1" dirty="0"/>
              <a:t>LEADERSHIP IN CIVIL ENGINEERING</a:t>
            </a:r>
          </a:p>
          <a:p>
            <a:pPr>
              <a:spcAft>
                <a:spcPts val="600"/>
              </a:spcAft>
            </a:pPr>
            <a:r>
              <a:rPr lang="en-US" sz="2000" b="1" dirty="0"/>
              <a:t>PROJECT MANAGEMENT (Quiz)</a:t>
            </a:r>
          </a:p>
          <a:p>
            <a:pPr>
              <a:spcAft>
                <a:spcPts val="600"/>
              </a:spcAft>
            </a:pPr>
            <a:r>
              <a:rPr lang="en-US" sz="2000" b="1" dirty="0"/>
              <a:t>ENGINEERING JUDGMENT</a:t>
            </a:r>
          </a:p>
          <a:p>
            <a:pPr>
              <a:spcAft>
                <a:spcPts val="600"/>
              </a:spcAft>
            </a:pPr>
            <a:r>
              <a:rPr lang="en-US" sz="2000" b="1" dirty="0"/>
              <a:t>PROFESSIONALISM (Quiz)</a:t>
            </a:r>
          </a:p>
          <a:p>
            <a:pPr marL="0" indent="0">
              <a:spcAft>
                <a:spcPts val="600"/>
              </a:spcAft>
              <a:buNone/>
            </a:pPr>
            <a:r>
              <a:rPr lang="en-US" sz="2000" b="1" dirty="0"/>
              <a:t>+</a:t>
            </a:r>
          </a:p>
          <a:p>
            <a:pPr>
              <a:spcAft>
                <a:spcPts val="600"/>
              </a:spcAft>
            </a:pPr>
            <a:r>
              <a:rPr lang="en-US" sz="2000" b="1" dirty="0"/>
              <a:t>MULTIPLE </a:t>
            </a:r>
            <a:r>
              <a:rPr lang="en-US" sz="2000" b="1" u="sng" dirty="0"/>
              <a:t>BONUS</a:t>
            </a:r>
            <a:r>
              <a:rPr lang="en-US" sz="2000" b="1" dirty="0"/>
              <a:t> OPPORTUNITIES</a:t>
            </a:r>
          </a:p>
        </p:txBody>
      </p:sp>
      <p:pic>
        <p:nvPicPr>
          <p:cNvPr id="7" name="Picture 6">
            <a:extLst>
              <a:ext uri="{FF2B5EF4-FFF2-40B4-BE49-F238E27FC236}">
                <a16:creationId xmlns:a16="http://schemas.microsoft.com/office/drawing/2014/main" id="{F5F304A9-D861-4B4B-8AC1-B0B1ACF5A282}"/>
              </a:ext>
            </a:extLst>
          </p:cNvPr>
          <p:cNvPicPr>
            <a:picLocks noChangeAspect="1"/>
          </p:cNvPicPr>
          <p:nvPr/>
        </p:nvPicPr>
        <p:blipFill>
          <a:blip r:embed="rId3"/>
          <a:stretch>
            <a:fillRect/>
          </a:stretch>
        </p:blipFill>
        <p:spPr>
          <a:xfrm>
            <a:off x="2286000" y="1676400"/>
            <a:ext cx="3471836" cy="4572000"/>
          </a:xfrm>
          <a:prstGeom prst="rect">
            <a:avLst/>
          </a:prstGeom>
        </p:spPr>
      </p:pic>
    </p:spTree>
    <p:extLst>
      <p:ext uri="{BB962C8B-B14F-4D97-AF65-F5344CB8AC3E}">
        <p14:creationId xmlns:p14="http://schemas.microsoft.com/office/powerpoint/2010/main" val="15535815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304800"/>
            <a:ext cx="8229600" cy="1143000"/>
          </a:xfrm>
        </p:spPr>
        <p:txBody>
          <a:bodyPr/>
          <a:lstStyle/>
          <a:p>
            <a:r>
              <a:rPr lang="en-US" b="1" dirty="0">
                <a:effectLst>
                  <a:outerShdw blurRad="38100" dist="38100" dir="2700000" algn="tl">
                    <a:srgbClr val="000000">
                      <a:alpha val="43137"/>
                    </a:srgbClr>
                  </a:outerShdw>
                </a:effectLst>
                <a:latin typeface="Arial Black" pitchFamily="34" charset="0"/>
              </a:rPr>
              <a:t>MOCK FE EXAM</a:t>
            </a:r>
          </a:p>
        </p:txBody>
      </p:sp>
      <p:sp>
        <p:nvSpPr>
          <p:cNvPr id="9" name="Rectangle 8"/>
          <p:cNvSpPr/>
          <p:nvPr/>
        </p:nvSpPr>
        <p:spPr>
          <a:xfrm>
            <a:off x="1295400" y="1600200"/>
            <a:ext cx="9601200" cy="4031873"/>
          </a:xfrm>
          <a:prstGeom prst="rect">
            <a:avLst/>
          </a:prstGeom>
        </p:spPr>
        <p:txBody>
          <a:bodyPr wrap="square">
            <a:spAutoFit/>
          </a:bodyPr>
          <a:lstStyle/>
          <a:p>
            <a:r>
              <a:rPr lang="en-US" sz="3600" dirty="0">
                <a:latin typeface="Arial" panose="020B0604020202020204" pitchFamily="34" charset="0"/>
                <a:ea typeface="Times New Roman" panose="02020603050405020304" pitchFamily="18" charset="0"/>
                <a:cs typeface="Arial" panose="020B0604020202020204" pitchFamily="34" charset="0"/>
              </a:rPr>
              <a:t>The Mock Fundamentals of Engineering (FE) Exam is an approximately half-length version of the real NCEES FE Exam for Civil Engineering students.  More specifically, the Mock FE is a diagnostic test where students complete 62 FE-type questions over </a:t>
            </a:r>
            <a:r>
              <a:rPr lang="en-US" sz="4000" u="sng" dirty="0">
                <a:latin typeface="Arial" panose="020B0604020202020204" pitchFamily="34" charset="0"/>
                <a:ea typeface="Times New Roman" panose="02020603050405020304" pitchFamily="18" charset="0"/>
                <a:cs typeface="Arial" panose="020B0604020202020204" pitchFamily="34" charset="0"/>
              </a:rPr>
              <a:t>14</a:t>
            </a:r>
            <a:r>
              <a:rPr lang="en-US" sz="3600" u="sng" dirty="0">
                <a:latin typeface="Arial" panose="020B0604020202020204" pitchFamily="34" charset="0"/>
                <a:ea typeface="Times New Roman" panose="02020603050405020304" pitchFamily="18" charset="0"/>
                <a:cs typeface="Arial" panose="020B0604020202020204" pitchFamily="34" charset="0"/>
              </a:rPr>
              <a:t> topics</a:t>
            </a:r>
            <a:r>
              <a:rPr lang="en-US" sz="3600" dirty="0">
                <a:latin typeface="Arial" panose="020B0604020202020204" pitchFamily="34" charset="0"/>
                <a:ea typeface="Times New Roman" panose="02020603050405020304" pitchFamily="18" charset="0"/>
                <a:cs typeface="Arial" panose="020B0604020202020204" pitchFamily="34" charset="0"/>
              </a:rPr>
              <a:t> of civil engineering knowledge in 3 hrs. </a:t>
            </a:r>
            <a:endParaRPr lang="en-US" sz="3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693728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304800"/>
            <a:ext cx="8229600" cy="1143000"/>
          </a:xfrm>
        </p:spPr>
        <p:txBody>
          <a:bodyPr/>
          <a:lstStyle/>
          <a:p>
            <a:r>
              <a:rPr lang="en-US" b="1" dirty="0">
                <a:effectLst>
                  <a:outerShdw blurRad="38100" dist="38100" dir="2700000" algn="tl">
                    <a:srgbClr val="000000">
                      <a:alpha val="43137"/>
                    </a:srgbClr>
                  </a:outerShdw>
                </a:effectLst>
                <a:latin typeface="Arial Black" pitchFamily="34" charset="0"/>
              </a:rPr>
              <a:t>FINAL EXAM</a:t>
            </a:r>
          </a:p>
        </p:txBody>
      </p:sp>
      <p:sp>
        <p:nvSpPr>
          <p:cNvPr id="9" name="Rectangle 8"/>
          <p:cNvSpPr/>
          <p:nvPr/>
        </p:nvSpPr>
        <p:spPr>
          <a:xfrm>
            <a:off x="990600" y="1600201"/>
            <a:ext cx="9982200" cy="3970318"/>
          </a:xfrm>
          <a:prstGeom prst="rect">
            <a:avLst/>
          </a:prstGeom>
        </p:spPr>
        <p:txBody>
          <a:bodyPr wrap="square">
            <a:spAutoFit/>
          </a:bodyPr>
          <a:lstStyle/>
          <a:p>
            <a:pPr marL="457200" indent="-457200">
              <a:buFont typeface="Wingdings" panose="05000000000000000000" pitchFamily="2" charset="2"/>
              <a:buChar char="§"/>
            </a:pPr>
            <a:r>
              <a:rPr lang="en-US" sz="3600" dirty="0"/>
              <a:t>Based on your review of the Texas Engineering Practice Act and Board Rules</a:t>
            </a:r>
          </a:p>
          <a:p>
            <a:pPr marL="457200" indent="-457200">
              <a:buFont typeface="Wingdings" panose="05000000000000000000" pitchFamily="2" charset="2"/>
              <a:buChar char="§"/>
            </a:pPr>
            <a:r>
              <a:rPr lang="en-US" sz="3600" dirty="0"/>
              <a:t>You will be asked to consider a series of real-world professional conduct and ethics scenarios</a:t>
            </a:r>
          </a:p>
          <a:p>
            <a:pPr marL="457200" indent="-457200">
              <a:buFont typeface="Wingdings" panose="05000000000000000000" pitchFamily="2" charset="2"/>
              <a:buChar char="§"/>
            </a:pPr>
            <a:r>
              <a:rPr lang="en-US" sz="3600" dirty="0"/>
              <a:t>Following each scenario, you will be asked one or more questions where you will choose the best answer for each of the questions </a:t>
            </a:r>
            <a:endParaRPr lang="en-US" sz="3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06643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0"/>
                <a:lumOff val="100000"/>
              </a:schemeClr>
            </a:gs>
            <a:gs pos="35000">
              <a:schemeClr val="accent1">
                <a:lumMod val="0"/>
                <a:lumOff val="100000"/>
              </a:schemeClr>
            </a:gs>
            <a:gs pos="100000">
              <a:schemeClr val="accent1">
                <a:lumMod val="100000"/>
              </a:schemeClr>
            </a:gs>
          </a:gsLst>
          <a:path path="circle">
            <a:fillToRect l="50000" t="-80000" r="50000" b="180000"/>
          </a:path>
        </a:gra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ANY QUESTIONS?</a:t>
            </a:r>
          </a:p>
        </p:txBody>
      </p:sp>
      <p:sp>
        <p:nvSpPr>
          <p:cNvPr id="5" name="Text Placeholder 4"/>
          <p:cNvSpPr>
            <a:spLocks noGrp="1"/>
          </p:cNvSpPr>
          <p:nvPr>
            <p:ph type="body" idx="1"/>
          </p:nvPr>
        </p:nvSpPr>
        <p:spPr/>
        <p:txBody>
          <a:bodyPr>
            <a:normAutofit/>
          </a:bodyPr>
          <a:lstStyle/>
          <a:p>
            <a:r>
              <a:rPr lang="en-US" sz="6000" b="1" dirty="0">
                <a:solidFill>
                  <a:schemeClr val="tx1"/>
                </a:solidFill>
              </a:rPr>
              <a:t>CE 4200</a:t>
            </a:r>
            <a:br>
              <a:rPr lang="en-US" sz="6000" b="1" dirty="0">
                <a:solidFill>
                  <a:schemeClr val="tx1"/>
                </a:solidFill>
              </a:rPr>
            </a:br>
            <a:r>
              <a:rPr lang="en-US" b="1" dirty="0">
                <a:solidFill>
                  <a:schemeClr val="tx1"/>
                </a:solidFill>
              </a:rPr>
              <a:t>Professional Engineering Practice Issues</a:t>
            </a:r>
            <a:endParaRPr lang="en-US" dirty="0">
              <a:solidFill>
                <a:schemeClr val="tx1"/>
              </a:solidFill>
            </a:endParaRPr>
          </a:p>
        </p:txBody>
      </p:sp>
    </p:spTree>
    <p:extLst>
      <p:ext uri="{BB962C8B-B14F-4D97-AF65-F5344CB8AC3E}">
        <p14:creationId xmlns:p14="http://schemas.microsoft.com/office/powerpoint/2010/main" val="15361806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AutoShape 2" descr="http://www.google.com/url?sa=i&amp;source=images&amp;cd=&amp;docid=5wfHmPaiXkKJfM&amp;tbnid=zOuHEGZNJgwKuM:&amp;ved=0CAUQjBw&amp;url=http%3A%2F%2Fth00.deviantart.net%2Ffs6%2FPRE%2Fi%2F2005%2F037%2F6%2F3%2FLight_through_many_cracks_by_Break_mywings.jpg&amp;ei=bwDWUtS6JfHMsQSqqYHIAQ&amp;psig=AFQjCNE_TIA9588l55tb-yBsquykLXGzWw&amp;ust=1389842927690668"/>
          <p:cNvSpPr>
            <a:spLocks noChangeAspect="1" noChangeArrowheads="1"/>
          </p:cNvSpPr>
          <p:nvPr/>
        </p:nvSpPr>
        <p:spPr bwMode="auto">
          <a:xfrm>
            <a:off x="1587500" y="-136525"/>
            <a:ext cx="304800" cy="304800"/>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10244" name="Picture 4" descr="Light through many cracks by Break-mywings"/>
          <p:cNvPicPr>
            <a:picLocks noChangeAspect="1" noChangeArrowheads="1"/>
          </p:cNvPicPr>
          <p:nvPr/>
        </p:nvPicPr>
        <p:blipFill>
          <a:blip r:embed="rId2" cstate="print"/>
          <a:srcRect/>
          <a:stretch>
            <a:fillRect/>
          </a:stretch>
        </p:blipFill>
        <p:spPr bwMode="auto">
          <a:xfrm>
            <a:off x="0" y="1"/>
            <a:ext cx="12192000" cy="6858001"/>
          </a:xfrm>
          <a:prstGeom prst="rect">
            <a:avLst/>
          </a:prstGeom>
          <a:noFill/>
        </p:spPr>
      </p:pic>
      <p:sp>
        <p:nvSpPr>
          <p:cNvPr id="10245" name="Rectangle 5"/>
          <p:cNvSpPr>
            <a:spLocks noChangeArrowheads="1"/>
          </p:cNvSpPr>
          <p:nvPr/>
        </p:nvSpPr>
        <p:spPr bwMode="auto">
          <a:xfrm>
            <a:off x="1143000" y="1524000"/>
            <a:ext cx="10134600" cy="3539430"/>
          </a:xfrm>
          <a:prstGeom prst="rect">
            <a:avLst/>
          </a:prstGeom>
          <a:solidFill>
            <a:schemeClr val="tx1">
              <a:lumMod val="85000"/>
              <a:lumOff val="15000"/>
              <a:alpha val="80000"/>
            </a:schemeClr>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sz="3200" dirty="0">
                <a:solidFill>
                  <a:schemeClr val="bg1"/>
                </a:solidFill>
              </a:rPr>
              <a:t>This required course addresses civil engineering </a:t>
            </a:r>
            <a:r>
              <a:rPr lang="en-US" sz="3200" u="sng" dirty="0">
                <a:solidFill>
                  <a:schemeClr val="bg1"/>
                </a:solidFill>
              </a:rPr>
              <a:t>body of knowledge</a:t>
            </a:r>
            <a:r>
              <a:rPr lang="en-US" sz="3200" dirty="0">
                <a:solidFill>
                  <a:schemeClr val="bg1"/>
                </a:solidFill>
              </a:rPr>
              <a:t> topics including preparation for the NCEES Fundamentals of Engineering (FE) Exam, the importance of licensure, leadership and management, public policy, business aspects of engineering, and others. This course integrates technical, professional and social issues to help prepare senior BSCE students to enter professional practice</a:t>
            </a:r>
            <a:r>
              <a:rPr lang="en-US" sz="3200" dirty="0">
                <a:solidFill>
                  <a:schemeClr val="bg1"/>
                </a:solidFill>
                <a:latin typeface="Arial" pitchFamily="34" charset="0"/>
                <a:ea typeface="Times New Roman" pitchFamily="18" charset="0"/>
                <a:cs typeface="Arial" pitchFamily="34" charset="0"/>
              </a:rPr>
              <a:t>. </a:t>
            </a:r>
            <a:endParaRPr lang="en-US" sz="4400" dirty="0">
              <a:solidFill>
                <a:schemeClr val="bg1"/>
              </a:solidFill>
              <a:latin typeface="Arial" pitchFamily="34" charset="0"/>
              <a:cs typeface="Arial" pitchFamily="3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0"/>
                <a:lumOff val="100000"/>
              </a:schemeClr>
            </a:gs>
            <a:gs pos="35000">
              <a:schemeClr val="accent1">
                <a:lumMod val="0"/>
                <a:lumOff val="100000"/>
              </a:schemeClr>
            </a:gs>
            <a:gs pos="100000">
              <a:schemeClr val="accent1">
                <a:lumMod val="100000"/>
              </a:schemeClr>
            </a:gs>
          </a:gsLst>
          <a:path path="circle">
            <a:fillToRect l="50000" t="-80000" r="50000" b="180000"/>
          </a:path>
          <a:tileRect/>
        </a:gra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ASCE Body of knowledge</a:t>
            </a:r>
            <a:br>
              <a:rPr lang="en-US" dirty="0"/>
            </a:br>
            <a:r>
              <a:rPr lang="en-US" dirty="0"/>
              <a:t>(CEBOK3 &amp; CEBOK2)</a:t>
            </a:r>
          </a:p>
        </p:txBody>
      </p:sp>
      <p:sp>
        <p:nvSpPr>
          <p:cNvPr id="5" name="Text Placeholder 4"/>
          <p:cNvSpPr>
            <a:spLocks noGrp="1"/>
          </p:cNvSpPr>
          <p:nvPr>
            <p:ph type="body" idx="1"/>
          </p:nvPr>
        </p:nvSpPr>
        <p:spPr/>
        <p:txBody>
          <a:bodyPr>
            <a:normAutofit/>
          </a:bodyPr>
          <a:lstStyle/>
          <a:p>
            <a:r>
              <a:rPr lang="en-US" sz="6000" b="1" dirty="0">
                <a:solidFill>
                  <a:schemeClr val="tx1"/>
                </a:solidFill>
              </a:rPr>
              <a:t>CE 4200</a:t>
            </a:r>
            <a:br>
              <a:rPr lang="en-US" sz="6000" b="1" dirty="0">
                <a:solidFill>
                  <a:schemeClr val="tx1"/>
                </a:solidFill>
              </a:rPr>
            </a:br>
            <a:r>
              <a:rPr lang="en-US" b="1" dirty="0">
                <a:solidFill>
                  <a:schemeClr val="tx1"/>
                </a:solidFill>
              </a:rPr>
              <a:t>Professional Engineering Practice Issues</a:t>
            </a:r>
            <a:endParaRPr lang="en-US" dirty="0">
              <a:solidFill>
                <a:schemeClr val="tx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74638"/>
            <a:ext cx="8229600" cy="1554162"/>
          </a:xfrm>
        </p:spPr>
        <p:txBody>
          <a:bodyPr>
            <a:noAutofit/>
          </a:bodyPr>
          <a:lstStyle/>
          <a:p>
            <a:pPr algn="l"/>
            <a:r>
              <a:rPr lang="en-US" u="sng" dirty="0"/>
              <a:t>Exercise 1.1</a:t>
            </a:r>
            <a:br>
              <a:rPr lang="en-US" dirty="0"/>
            </a:br>
            <a:r>
              <a:rPr lang="en-US" sz="3200" dirty="0"/>
              <a:t>What does it take </a:t>
            </a:r>
            <a:br>
              <a:rPr lang="en-US" sz="3200" dirty="0"/>
            </a:br>
            <a:r>
              <a:rPr lang="en-US" sz="3200" dirty="0"/>
              <a:t>to be a SUCCESSFUL Civil Engineer?</a:t>
            </a:r>
          </a:p>
        </p:txBody>
      </p:sp>
      <p:sp>
        <p:nvSpPr>
          <p:cNvPr id="3" name="Content Placeholder 2"/>
          <p:cNvSpPr>
            <a:spLocks noGrp="1"/>
          </p:cNvSpPr>
          <p:nvPr>
            <p:ph idx="1"/>
          </p:nvPr>
        </p:nvSpPr>
        <p:spPr>
          <a:xfrm>
            <a:off x="2133600" y="2286000"/>
            <a:ext cx="8153400" cy="3733800"/>
          </a:xfrm>
        </p:spPr>
        <p:txBody>
          <a:bodyPr>
            <a:noAutofit/>
          </a:bodyPr>
          <a:lstStyle/>
          <a:p>
            <a:pPr marL="514350" indent="-514350">
              <a:buFont typeface="+mj-lt"/>
              <a:buAutoNum type="arabicPeriod"/>
            </a:pPr>
            <a:r>
              <a:rPr lang="en-US" dirty="0"/>
              <a:t>Think about and jot down at least 3 skills – </a:t>
            </a:r>
            <a:r>
              <a:rPr lang="en-US" i="1" u="sng" dirty="0"/>
              <a:t>other than</a:t>
            </a:r>
            <a:r>
              <a:rPr lang="en-US" i="1" dirty="0"/>
              <a:t> </a:t>
            </a:r>
            <a:r>
              <a:rPr lang="en-US" dirty="0"/>
              <a:t>technical competency – you think are necessary to successfully practice civil engineering (individual assignment).</a:t>
            </a:r>
          </a:p>
          <a:p>
            <a:pPr marL="514350" indent="-514350">
              <a:buFont typeface="+mj-lt"/>
              <a:buAutoNum type="arabicPeriod"/>
            </a:pPr>
            <a:r>
              <a:rPr lang="en-US" dirty="0"/>
              <a:t>Be prepared to discuss your ideas.</a:t>
            </a:r>
          </a:p>
          <a:p>
            <a:pPr marL="514350" indent="-514350">
              <a:buFont typeface="+mj-lt"/>
              <a:buAutoNum type="arabicPeriod"/>
            </a:pPr>
            <a:endParaRPr lang="en-US" sz="1100" dirty="0"/>
          </a:p>
          <a:p>
            <a:pPr>
              <a:buNone/>
            </a:pPr>
            <a:r>
              <a:rPr lang="en-US" i="1" dirty="0"/>
              <a:t>   </a:t>
            </a:r>
            <a:endParaRPr lang="en-US" b="1" i="1" dirty="0"/>
          </a:p>
        </p:txBody>
      </p:sp>
      <p:pic>
        <p:nvPicPr>
          <p:cNvPr id="7" name="Picture 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8382000" y="533400"/>
            <a:ext cx="1556470" cy="1371600"/>
          </a:xfrm>
          <a:prstGeom prst="rect">
            <a:avLst/>
          </a:prstGeom>
          <a:noFill/>
          <a:ln w="9525">
            <a:noFill/>
            <a:miter lim="800000"/>
            <a:headEnd/>
            <a:tailEnd/>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2209800" y="3200401"/>
            <a:ext cx="7772400" cy="1470025"/>
          </a:xfrm>
        </p:spPr>
        <p:txBody>
          <a:bodyPr>
            <a:noAutofit/>
          </a:bodyPr>
          <a:lstStyle/>
          <a:p>
            <a:r>
              <a:rPr lang="en-US" sz="4800" b="1" dirty="0"/>
              <a:t>Civil Engineering                       Body of Knowledge:           Preparing the Future </a:t>
            </a:r>
            <a:br>
              <a:rPr lang="en-US" sz="4800" b="1" dirty="0"/>
            </a:br>
            <a:r>
              <a:rPr lang="en-US" sz="4800" b="1" dirty="0"/>
              <a:t>Civil Engineer</a:t>
            </a:r>
            <a:br>
              <a:rPr lang="en-US" sz="4800" b="1" dirty="0"/>
            </a:br>
            <a:br>
              <a:rPr lang="en-US" sz="1100" b="1" dirty="0"/>
            </a:br>
            <a:endParaRPr lang="en-US" sz="7200" b="1" i="1"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67000"/>
              </a:schemeClr>
            </a:gs>
            <a:gs pos="48000">
              <a:schemeClr val="accent1">
                <a:lumMod val="97000"/>
                <a:lumOff val="3000"/>
              </a:schemeClr>
            </a:gs>
            <a:gs pos="100000">
              <a:schemeClr val="accent1">
                <a:lumMod val="60000"/>
                <a:lumOff val="40000"/>
              </a:schemeClr>
            </a:gs>
          </a:gsLst>
          <a:lin ang="162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981200" y="0"/>
            <a:ext cx="8229600" cy="1143000"/>
          </a:xfrm>
        </p:spPr>
        <p:txBody>
          <a:bodyPr/>
          <a:lstStyle/>
          <a:p>
            <a:r>
              <a:rPr lang="en-US" dirty="0"/>
              <a:t>ASCE Policy Statement 465</a:t>
            </a:r>
          </a:p>
        </p:txBody>
      </p:sp>
      <p:pic>
        <p:nvPicPr>
          <p:cNvPr id="3" name="Picture 2">
            <a:extLst>
              <a:ext uri="{FF2B5EF4-FFF2-40B4-BE49-F238E27FC236}">
                <a16:creationId xmlns:a16="http://schemas.microsoft.com/office/drawing/2014/main" id="{15EF789A-871E-43CD-99B1-7C06CF638B76}"/>
              </a:ext>
            </a:extLst>
          </p:cNvPr>
          <p:cNvPicPr>
            <a:picLocks noChangeAspect="1"/>
          </p:cNvPicPr>
          <p:nvPr/>
        </p:nvPicPr>
        <p:blipFill>
          <a:blip r:embed="rId2"/>
          <a:stretch>
            <a:fillRect/>
          </a:stretch>
        </p:blipFill>
        <p:spPr>
          <a:xfrm>
            <a:off x="2438400" y="1066800"/>
            <a:ext cx="7466342" cy="7638898"/>
          </a:xfrm>
          <a:prstGeom prst="rect">
            <a:avLst/>
          </a:prstGeom>
          <a:ln>
            <a:solidFill>
              <a:schemeClr val="accent1"/>
            </a:solidFill>
          </a:ln>
          <a:effectLst>
            <a:outerShdw blurRad="50800" dist="38100" dir="2700000" algn="tl" rotWithShape="0">
              <a:prstClr val="black">
                <a:alpha val="40000"/>
              </a:prstClr>
            </a:outerShdw>
          </a:effec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1030" name="Picture 6" descr="http://ecx.images-amazon.com/images/I/41%2BSVE2YXvL.jpg"/>
          <p:cNvPicPr>
            <a:picLocks noChangeAspect="1" noChangeArrowheads="1"/>
          </p:cNvPicPr>
          <p:nvPr/>
        </p:nvPicPr>
        <p:blipFill>
          <a:blip r:embed="rId2" cstate="print"/>
          <a:srcRect/>
          <a:stretch>
            <a:fillRect/>
          </a:stretch>
        </p:blipFill>
        <p:spPr bwMode="auto">
          <a:xfrm>
            <a:off x="5112338" y="1007864"/>
            <a:ext cx="2377440" cy="3035030"/>
          </a:xfrm>
          <a:prstGeom prst="rect">
            <a:avLst/>
          </a:prstGeom>
          <a:noFill/>
          <a:ln>
            <a:solidFill>
              <a:schemeClr val="tx1"/>
            </a:solidFill>
          </a:ln>
          <a:effectLst>
            <a:outerShdw blurRad="50800" dist="38100" dir="2700000" algn="tl" rotWithShape="0">
              <a:prstClr val="black">
                <a:alpha val="40000"/>
              </a:prstClr>
            </a:outerShdw>
          </a:effectLst>
        </p:spPr>
      </p:pic>
      <p:pic>
        <p:nvPicPr>
          <p:cNvPr id="3" name="Picture 26"/>
          <p:cNvPicPr>
            <a:picLocks noChangeAspect="1" noChangeArrowheads="1"/>
          </p:cNvPicPr>
          <p:nvPr/>
        </p:nvPicPr>
        <p:blipFill>
          <a:blip r:embed="rId3"/>
          <a:srcRect l="49159"/>
          <a:stretch>
            <a:fillRect/>
          </a:stretch>
        </p:blipFill>
        <p:spPr bwMode="auto">
          <a:xfrm>
            <a:off x="2209800" y="983810"/>
            <a:ext cx="2377440" cy="3059084"/>
          </a:xfrm>
          <a:prstGeom prst="rect">
            <a:avLst/>
          </a:prstGeom>
          <a:ln>
            <a:solidFill>
              <a:schemeClr val="tx1"/>
            </a:solidFill>
          </a:ln>
          <a:effectLst>
            <a:outerShdw blurRad="292100" dist="139700" dir="2700000" algn="tl" rotWithShape="0">
              <a:srgbClr val="333333">
                <a:alpha val="65000"/>
              </a:srgbClr>
            </a:outerShdw>
          </a:effectLst>
        </p:spPr>
      </p:pic>
      <p:sp>
        <p:nvSpPr>
          <p:cNvPr id="2" name="TextBox 1"/>
          <p:cNvSpPr txBox="1"/>
          <p:nvPr/>
        </p:nvSpPr>
        <p:spPr>
          <a:xfrm>
            <a:off x="2099927" y="4293137"/>
            <a:ext cx="2597186" cy="584775"/>
          </a:xfrm>
          <a:prstGeom prst="rect">
            <a:avLst/>
          </a:prstGeom>
          <a:noFill/>
        </p:spPr>
        <p:txBody>
          <a:bodyPr wrap="none" rtlCol="0">
            <a:spAutoFit/>
          </a:bodyPr>
          <a:lstStyle/>
          <a:p>
            <a:r>
              <a:rPr lang="en-US" sz="2800" b="1" dirty="0">
                <a:latin typeface="Arial Narrow" panose="020B0606020202030204" pitchFamily="34" charset="0"/>
              </a:rPr>
              <a:t>CEBOK1</a:t>
            </a:r>
            <a:r>
              <a:rPr lang="en-US" sz="3200" b="1" dirty="0"/>
              <a:t> (2004)</a:t>
            </a:r>
          </a:p>
        </p:txBody>
      </p:sp>
      <p:sp>
        <p:nvSpPr>
          <p:cNvPr id="5" name="TextBox 4"/>
          <p:cNvSpPr txBox="1"/>
          <p:nvPr/>
        </p:nvSpPr>
        <p:spPr>
          <a:xfrm>
            <a:off x="5002465" y="4267199"/>
            <a:ext cx="2597186" cy="584775"/>
          </a:xfrm>
          <a:prstGeom prst="rect">
            <a:avLst/>
          </a:prstGeom>
          <a:noFill/>
        </p:spPr>
        <p:txBody>
          <a:bodyPr wrap="none" rtlCol="0">
            <a:spAutoFit/>
          </a:bodyPr>
          <a:lstStyle/>
          <a:p>
            <a:r>
              <a:rPr lang="en-US" sz="2800" b="1" dirty="0">
                <a:latin typeface="Arial Narrow" panose="020B0606020202030204" pitchFamily="34" charset="0"/>
              </a:rPr>
              <a:t>CEBOK2</a:t>
            </a:r>
            <a:r>
              <a:rPr lang="en-US" sz="3200" b="1" dirty="0"/>
              <a:t> (2008)</a:t>
            </a:r>
          </a:p>
        </p:txBody>
      </p:sp>
      <p:sp>
        <p:nvSpPr>
          <p:cNvPr id="6" name="TextBox 5"/>
          <p:cNvSpPr txBox="1"/>
          <p:nvPr/>
        </p:nvSpPr>
        <p:spPr>
          <a:xfrm>
            <a:off x="7843748" y="4267198"/>
            <a:ext cx="2597186" cy="584775"/>
          </a:xfrm>
          <a:prstGeom prst="rect">
            <a:avLst/>
          </a:prstGeom>
          <a:noFill/>
        </p:spPr>
        <p:txBody>
          <a:bodyPr wrap="none" rtlCol="0">
            <a:spAutoFit/>
          </a:bodyPr>
          <a:lstStyle/>
          <a:p>
            <a:r>
              <a:rPr lang="en-US" sz="2800" b="1" dirty="0">
                <a:latin typeface="Arial Narrow" panose="020B0606020202030204" pitchFamily="34" charset="0"/>
              </a:rPr>
              <a:t>CEBOK3</a:t>
            </a:r>
            <a:r>
              <a:rPr lang="en-US" sz="3200" b="1" dirty="0"/>
              <a:t> (2019)</a:t>
            </a:r>
          </a:p>
        </p:txBody>
      </p:sp>
      <p:pic>
        <p:nvPicPr>
          <p:cNvPr id="7" name="Picture 6">
            <a:extLst>
              <a:ext uri="{FF2B5EF4-FFF2-40B4-BE49-F238E27FC236}">
                <a16:creationId xmlns:a16="http://schemas.microsoft.com/office/drawing/2014/main" id="{12950637-ED97-4E8C-A4AD-9507D015E191}"/>
              </a:ext>
            </a:extLst>
          </p:cNvPr>
          <p:cNvPicPr>
            <a:picLocks noChangeAspect="1"/>
          </p:cNvPicPr>
          <p:nvPr/>
        </p:nvPicPr>
        <p:blipFill>
          <a:blip r:embed="rId4"/>
          <a:stretch>
            <a:fillRect/>
          </a:stretch>
        </p:blipFill>
        <p:spPr>
          <a:xfrm>
            <a:off x="7980478" y="983810"/>
            <a:ext cx="2323729" cy="3063252"/>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Outcomes</a:t>
            </a:r>
            <a:br>
              <a:rPr lang="en-US" dirty="0"/>
            </a:br>
            <a:r>
              <a:rPr lang="en-US" sz="2200" dirty="0"/>
              <a:t>Civil Engineering Body of Knowledge for the 21</a:t>
            </a:r>
            <a:r>
              <a:rPr lang="en-US" sz="2200" baseline="30000" dirty="0"/>
              <a:t>st</a:t>
            </a:r>
            <a:r>
              <a:rPr lang="en-US" sz="2200" dirty="0"/>
              <a:t> Century</a:t>
            </a:r>
          </a:p>
        </p:txBody>
      </p:sp>
      <p:sp>
        <p:nvSpPr>
          <p:cNvPr id="4" name="Content Placeholder 3"/>
          <p:cNvSpPr>
            <a:spLocks noGrp="1"/>
          </p:cNvSpPr>
          <p:nvPr>
            <p:ph idx="1"/>
          </p:nvPr>
        </p:nvSpPr>
        <p:spPr/>
        <p:txBody>
          <a:bodyPr>
            <a:normAutofit/>
          </a:bodyPr>
          <a:lstStyle/>
          <a:p>
            <a:r>
              <a:rPr lang="en-US" dirty="0"/>
              <a:t>Outcomes are statements that describe what individuals are expected to know and be able to do by the time of </a:t>
            </a:r>
            <a:r>
              <a:rPr lang="en-US" u="sng" dirty="0"/>
              <a:t>entry into the practice of civil engineering at the professional level</a:t>
            </a:r>
            <a:r>
              <a:rPr lang="en-US" dirty="0"/>
              <a:t> in the 21st century—that is, </a:t>
            </a:r>
            <a:r>
              <a:rPr lang="en-US" dirty="0">
                <a:highlight>
                  <a:srgbClr val="FFFF00"/>
                </a:highlight>
              </a:rPr>
              <a:t>attain licensure</a:t>
            </a:r>
            <a:r>
              <a:rPr lang="en-US" dirty="0"/>
              <a:t>. </a:t>
            </a:r>
          </a:p>
          <a:p>
            <a:r>
              <a:rPr lang="en-US" dirty="0"/>
              <a:t>Outcomes define the knowledge, skills, and attitudes that individuals acquire through appropriate formal education and pre-licensure experience.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1304</TotalTime>
  <Words>538</Words>
  <Application>Microsoft Office PowerPoint</Application>
  <PresentationFormat>Widescreen</PresentationFormat>
  <Paragraphs>64</Paragraphs>
  <Slides>27</Slides>
  <Notes>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27</vt:i4>
      </vt:variant>
    </vt:vector>
  </HeadingPairs>
  <TitlesOfParts>
    <vt:vector size="33" baseType="lpstr">
      <vt:lpstr>Arial</vt:lpstr>
      <vt:lpstr>Arial Black</vt:lpstr>
      <vt:lpstr>Arial Narrow</vt:lpstr>
      <vt:lpstr>Calibri</vt:lpstr>
      <vt:lpstr>Wingdings</vt:lpstr>
      <vt:lpstr>Office Theme</vt:lpstr>
      <vt:lpstr>CE 4200 Professional Engineering Practice Issues</vt:lpstr>
      <vt:lpstr>PowerPoint Presentation</vt:lpstr>
      <vt:lpstr>PowerPoint Presentation</vt:lpstr>
      <vt:lpstr>ASCE Body of knowledge (CEBOK3 &amp; CEBOK2)</vt:lpstr>
      <vt:lpstr>Exercise 1.1 What does it take  to be a SUCCESSFUL Civil Engineer?</vt:lpstr>
      <vt:lpstr>Civil Engineering                       Body of Knowledge:           Preparing the Future  Civil Engineer  </vt:lpstr>
      <vt:lpstr>ASCE Policy Statement 465</vt:lpstr>
      <vt:lpstr>PowerPoint Presentation</vt:lpstr>
      <vt:lpstr>Outcomes Civil Engineering Body of Knowledge for the 21st Century</vt:lpstr>
      <vt:lpstr>CEBOK3</vt:lpstr>
      <vt:lpstr>CEBOK3 Outcomes Civil Engineering Body of Knowledge for the 21st Century</vt:lpstr>
      <vt:lpstr>Example 1.2 CEBOK3 Professional Responsibilities</vt:lpstr>
      <vt:lpstr>PowerPoint Presentation</vt:lpstr>
      <vt:lpstr>PowerPoint Presentation</vt:lpstr>
      <vt:lpstr>Where This Course Fits In</vt:lpstr>
      <vt:lpstr>Civil Engineering Curriculum</vt:lpstr>
      <vt:lpstr>Assignment 1: Compare DEMP vs. BOK3E </vt:lpstr>
      <vt:lpstr>ABOUT THE COURSE</vt:lpstr>
      <vt:lpstr>F2F &amp; Distance Course Format</vt:lpstr>
      <vt:lpstr>PowerPoint Presentation</vt:lpstr>
      <vt:lpstr>PowerPoint Presentation</vt:lpstr>
      <vt:lpstr>Textbooks</vt:lpstr>
      <vt:lpstr>Evaluation Process</vt:lpstr>
      <vt:lpstr>PowerPoint Presentation</vt:lpstr>
      <vt:lpstr>MOCK FE EXAM</vt:lpstr>
      <vt:lpstr>FINAL EXAM</vt:lpstr>
      <vt:lpstr>ANY 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wlawson</dc:creator>
  <cp:lastModifiedBy>Lawson, William D</cp:lastModifiedBy>
  <cp:revision>79</cp:revision>
  <cp:lastPrinted>2021-08-21T21:06:21Z</cp:lastPrinted>
  <dcterms:created xsi:type="dcterms:W3CDTF">2014-01-15T03:29:33Z</dcterms:created>
  <dcterms:modified xsi:type="dcterms:W3CDTF">2022-01-11T17:16:42Z</dcterms:modified>
</cp:coreProperties>
</file>